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306" r:id="rId4"/>
    <p:sldId id="258" r:id="rId5"/>
    <p:sldId id="294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7" r:id="rId16"/>
    <p:sldId id="308" r:id="rId17"/>
    <p:sldId id="309" r:id="rId18"/>
    <p:sldId id="310" r:id="rId19"/>
    <p:sldId id="317" r:id="rId20"/>
    <p:sldId id="311" r:id="rId21"/>
    <p:sldId id="312" r:id="rId22"/>
    <p:sldId id="313" r:id="rId23"/>
    <p:sldId id="314" r:id="rId24"/>
    <p:sldId id="316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pl-PL" sz="1700" dirty="0"/>
              <a:t>NIKODEM RYCKO</a:t>
            </a:r>
          </a:p>
          <a:p>
            <a:pPr algn="l"/>
            <a:endParaRPr lang="pl-PL" sz="17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120000"/>
              </a:lnSpc>
            </a:pPr>
            <a:r>
              <a:rPr lang="pl-PL" sz="2500" dirty="0"/>
              <a:t>Publikacje naukowe </a:t>
            </a:r>
            <a:br>
              <a:rPr lang="pl-PL" sz="2500" dirty="0"/>
            </a:br>
            <a:r>
              <a:rPr lang="pl-PL" sz="2500" dirty="0"/>
              <a:t>z perspektywy prawa autorskiego</a:t>
            </a:r>
          </a:p>
        </p:txBody>
      </p:sp>
    </p:spTree>
    <p:extLst>
      <p:ext uri="{BB962C8B-B14F-4D97-AF65-F5344CB8AC3E}">
        <p14:creationId xmlns:p14="http://schemas.microsoft.com/office/powerpoint/2010/main" val="896398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AUTORSKIE DO PUBLIKACJI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utwór wspólny – np. publikacja dwojga autorów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„Współtwórcom przysługuje prawo autorskie wspólnie.” </a:t>
            </a:r>
            <a:br>
              <a:rPr lang="pl-PL" sz="1800" dirty="0"/>
            </a:br>
            <a:r>
              <a:rPr lang="pl-PL" sz="1800" dirty="0"/>
              <a:t>(art. 9 ust. 1 </a:t>
            </a:r>
            <a:r>
              <a:rPr lang="pl-PL" sz="1800" dirty="0" err="1"/>
              <a:t>pr.aut</a:t>
            </a:r>
            <a:r>
              <a:rPr lang="pl-PL" sz="1800" dirty="0"/>
              <a:t>.)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 „Do wykonywania prawa autorskiego do całości utworu potrzebna jest zgoda wszystkich współtwórców.” </a:t>
            </a:r>
            <a:br>
              <a:rPr lang="pl-PL" sz="1800" dirty="0"/>
            </a:br>
            <a:r>
              <a:rPr lang="pl-PL" sz="1800" dirty="0"/>
              <a:t>(art. 9 ust. 3 </a:t>
            </a:r>
            <a:r>
              <a:rPr lang="pl-PL" sz="1800" dirty="0" err="1"/>
              <a:t>pr.aut</a:t>
            </a:r>
            <a:r>
              <a:rPr lang="pl-PL" sz="1800" dirty="0"/>
              <a:t>.)</a:t>
            </a:r>
            <a:endParaRPr lang="pl-PL" sz="16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utwór zbiorowy – np. zeszyt czasopisma naukowego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„Autorskie prawa majątkowe do utworu zbiorowego, w szczególności do encyklopedii lub publikacji periodycznej, przysługują producentowi lub wydawcy, a do poszczególnych części mających samodzielne znaczenie – ich twórcom. Domniemywa się, że producentowi lub wydawcy przysługuje prawo do tytułu.” (art. 11 </a:t>
            </a:r>
            <a:r>
              <a:rPr lang="pl-PL" sz="1800" dirty="0" err="1"/>
              <a:t>pr.aut</a:t>
            </a:r>
            <a:r>
              <a:rPr lang="pl-PL" sz="18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03304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SZCZEGÓLNE UPRAWNIENIA DO UTWORÓW NAUKOWYCH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pracowników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100" dirty="0"/>
              <a:t>„Jeżeli w umowie o pracę nie postanowiono inaczej, instytucji naukowej przysługuje pierwszeństwo opublikowania utworu naukowego pracownika, który stworzył ten utwór w wyniku wykonywania obowiązków ze stosunku pracy. Twórcy przysługuje prawo do wynagrodzenia. Pierwszeństwo opublikowania wygasa, jeżeli w ciągu sześciu miesięcy od dostarczenia utworu nie zawarto z twórcą umowy o wydanie utworu albo jeżeli w okresie dwóch lat od daty jego przyjęcia utwór nie został opublikowany.” (art. 14 ust. 1 </a:t>
            </a:r>
            <a:r>
              <a:rPr lang="pl-PL" sz="2100" dirty="0" err="1"/>
              <a:t>pr.aut</a:t>
            </a:r>
            <a:r>
              <a:rPr lang="pl-PL" sz="2100" dirty="0"/>
              <a:t>.)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06109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SZCZEGÓLNE UPRAWNIENIA DO UTWORÓW NAUKOWYCH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„Instytucja naukowa może, bez odrębnego wynagrodzenia, korzystać z materiału naukowego zawartego w utworze, o którym mowa w ust. 1, oraz udostępniać ten utwór osobom trzecim, jeżeli to wynika z uzgodnionego przeznaczenia utworu lub zostało postanowione w umowie.” </a:t>
            </a:r>
            <a:br>
              <a:rPr lang="pl-PL" dirty="0"/>
            </a:br>
            <a:r>
              <a:rPr lang="pl-PL" dirty="0"/>
              <a:t>(art. 14 ust. 2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studentów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„Uczelni przysługuje pierwszeństwo w opublikowaniu pracy dyplomowej studenta. Jeżeli uczelnia nie opublikowała pracy dyplomowej w terminie 6 miesięcy od dnia jej obrony, autor może ją opublikować, chyba że praca jest częścią utworu zbiorowego.” (art. 15a ust. 1 </a:t>
            </a:r>
            <a:r>
              <a:rPr lang="pl-PL" dirty="0" err="1"/>
              <a:t>pr.aut</a:t>
            </a:r>
            <a:r>
              <a:rPr lang="pl-PL" dirty="0"/>
              <a:t>.)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92417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SZCZEGÓLNE UPRAWNIENIA DO UTWORÓW NAUKOWYCH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doktorantów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„Podmiot, o którym mowa w art. 7 ust. 1 pkt 1, 2 i 4–6 ustawy z dnia 20 lipca 2018 r. – Prawo o szkolnictwie wyższym i nauce (Dz. U. poz. 1668, z </a:t>
            </a:r>
            <a:r>
              <a:rPr lang="pl-PL" dirty="0" err="1"/>
              <a:t>późn</a:t>
            </a:r>
            <a:r>
              <a:rPr lang="pl-PL" dirty="0"/>
              <a:t>. zm.2)), może korzystać bez wynagrodzenia i bez konieczności uzyskania zgody autora z utworu stworzonego przez studenta lub osobę ubiegającą się o nadanie stopnia doktora w wyniku wykonywania obowiązków związanych z odbywaniem studiów lub przygotowywaniem rozprawy doktorskiej, udostępniać utwór ministrowi właściwemu do spraw szkolnictwa wyższego i nauki oraz korzystać z utworów znajdujących się w prowadzonych przez niego bazach danych, w celu sprawdzania z wykorzystaniem Jednolitego Systemu </a:t>
            </a:r>
            <a:r>
              <a:rPr lang="pl-PL" dirty="0" err="1"/>
              <a:t>Antyplagiatowego</a:t>
            </a:r>
            <a:r>
              <a:rPr lang="pl-PL" dirty="0"/>
              <a:t>.” (art. 15a ust. 2 </a:t>
            </a:r>
            <a:r>
              <a:rPr lang="pl-PL" dirty="0" err="1"/>
              <a:t>pr.aut</a:t>
            </a:r>
            <a:r>
              <a:rPr lang="pl-PL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1765399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CYTATU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„</a:t>
            </a:r>
            <a:r>
              <a:rPr lang="pl-PL" dirty="0"/>
              <a:t>Wolno przytaczać w utworach stanowiących samoistną całość urywki rozpowszechnionych utworów oraz rozpowszechnione utwory plastyczne, utwory fotograficzne lub drobne utwory w całości, w zakresie uzasadnionym celami cytatu, takimi jak wyjaśnianie, polemika, analiza krytyczna lub naukowa, nauczanie lub prawami gatunku twórczości.” (art. 29 </a:t>
            </a:r>
            <a:r>
              <a:rPr lang="pl-PL" dirty="0" err="1"/>
              <a:t>pr.aut</a:t>
            </a:r>
            <a:r>
              <a:rPr lang="pl-PL" dirty="0"/>
              <a:t>.)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56079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DOZWOLONY UŻYTEK NAUKOWY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dirty="0"/>
              <a:t>„Instytucje oświatowe oraz podmioty, o których mowa w art. 7 ust. 1 pkt 1, 2 i 4–8 ustawy z dnia 20 lipca 2018 r. – Prawo o szkolnictwie wyższym i nauce, mogą na potrzeby zilustrowania treści przekazywanych w celach dydaktycznych lub w celu prowadzenia działalności naukowej korzystać z rozpowszechnionych utworów w oryginale i w tłumaczeniu oraz zwielokrotniać w tym celu rozpowszechnione drobne utwory lub fragmenty większych utworów.” (art. 27 ust. 1 </a:t>
            </a:r>
            <a:r>
              <a:rPr lang="pl-PL" sz="1900" dirty="0" err="1"/>
              <a:t>pr.aut</a:t>
            </a:r>
            <a:r>
              <a:rPr lang="pl-PL" sz="1900" dirty="0"/>
              <a:t>.)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dirty="0"/>
              <a:t>„W przypadku publicznego udostępniania utworów w taki sposób, aby każdy mógł mieć do nich dostęp w miejscu i czasie przez siebie wybranym korzystanie, o którym mowa w ust. 1, jest dozwolone wyłącznie dla ograniczonego kręgu osób uczących się, nauczających lub prowadzących badania naukowe, zidentyfikowanych przez podmioty wymienione w ust. 1” (art. 27 ust. 2 </a:t>
            </a:r>
            <a:r>
              <a:rPr lang="pl-PL" sz="1900" dirty="0" err="1"/>
              <a:t>pr.aut</a:t>
            </a:r>
            <a:r>
              <a:rPr lang="pl-PL" sz="1900" dirty="0"/>
              <a:t>.)  </a:t>
            </a:r>
          </a:p>
        </p:txBody>
      </p:sp>
    </p:spTree>
    <p:extLst>
      <p:ext uri="{BB962C8B-B14F-4D97-AF65-F5344CB8AC3E}">
        <p14:creationId xmlns:p14="http://schemas.microsoft.com/office/powerpoint/2010/main" val="14104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PUBLIKOWANIE UTWORÓW NAUKOWYCH </a:t>
            </a:r>
            <a:br>
              <a:rPr lang="pl-PL" sz="2800" dirty="0"/>
            </a:br>
            <a:r>
              <a:rPr lang="pl-PL" sz="2800" dirty="0"/>
              <a:t>– KONSTRUKCJA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 marL="571500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200" dirty="0"/>
              <a:t>przeniesienie autorskich praw majątkowych na wydawcę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twórca przestaje być uprawnionym z tytułu autorskich praw majątkowych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twórca zachowuje autorskie prawa osobiste (?)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twórca ma prawo korzystania z publikacji w zakresie dozwolonego użytku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wydawca decyduje o tym komu, kiedy i w jaki sposób udostępnić utwór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brak możliwości wycofania się z umowy przez twórcę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897059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PUBLIKOWANIE UTWORÓW NAUKOWYCH </a:t>
            </a:r>
            <a:br>
              <a:rPr lang="pl-PL" sz="2800" dirty="0"/>
            </a:br>
            <a:r>
              <a:rPr lang="pl-PL" sz="2800" dirty="0"/>
              <a:t>– KONSTRUKCJA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Autofit/>
          </a:bodyPr>
          <a:lstStyle/>
          <a:p>
            <a:pPr marL="5715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pl-PL" sz="1800" dirty="0"/>
              <a:t>udzielenie wydawcy przez twórcę licencji wyłącznej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twórca pozostaje uprawnionym z tytułu autorskich praw majątkowych i zachowuje autorskie prawa osobiste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twórca zobowiązuje się nie zawierać umów licencyjnych z innymi osobami (wydawca jest jedynym licencjobiorcą)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korzystanie z publikacji – w praktyce jak przy przeniesieniu praw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czas trwania umowy</a:t>
            </a:r>
          </a:p>
          <a:p>
            <a:pPr marL="411480" lvl="1" indent="0">
              <a:buNone/>
            </a:pPr>
            <a:r>
              <a:rPr lang="pl-PL" sz="1800" dirty="0"/>
              <a:t>„1.Jeżeli umowa nie stanowi inaczej, a licencji udzielono na czas nieoznaczony, twórca może ją wypowiedzieć z zachowaniem terminów umownych, a w ich braku na rok naprzód, na koniec roku kalendarzowego. </a:t>
            </a:r>
          </a:p>
          <a:p>
            <a:pPr marL="411480" lvl="1" indent="0">
              <a:buNone/>
            </a:pPr>
            <a:r>
              <a:rPr lang="pl-PL" sz="1800" dirty="0"/>
              <a:t>2. Licencję udzieloną na okres dłuższy niż pięć lat uważa się, po upływie tego terminu, za udzieloną na czas nieoznaczony.” </a:t>
            </a:r>
            <a:br>
              <a:rPr lang="pl-PL" sz="1800" dirty="0"/>
            </a:br>
            <a:r>
              <a:rPr lang="pl-PL" sz="1800" dirty="0"/>
              <a:t>(art. 68 </a:t>
            </a:r>
            <a:r>
              <a:rPr lang="pl-PL" sz="1800" dirty="0" err="1"/>
              <a:t>pr.aut</a:t>
            </a:r>
            <a:r>
              <a:rPr lang="pl-PL" sz="18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899384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PUBLIKOWANIE UTWORÓW NAUKOWYCH </a:t>
            </a:r>
            <a:br>
              <a:rPr lang="pl-PL" sz="2800" dirty="0"/>
            </a:br>
            <a:r>
              <a:rPr lang="pl-PL" sz="2800" dirty="0"/>
              <a:t>– KONSTRUKCJA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 marL="5715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pl-PL" sz="2200" dirty="0"/>
              <a:t>udzielenie wydawcy przez twórcę licencji niewyłącznej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twórca pozostaje uprawnionym z tytułu autorskich praw majątkowych i zachowuje autorskie prawa osobiste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twórca zachowuje swobodę w zakresie korzystania z utworu (z zastrzeżeniem nienaruszania praw licencjobiorcy)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możliwość swobodnego rozpowszechniania opublikowanego już utworu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szczególny przypadek – tzw. wolne licencje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wada – ograniczona możliwość czerpania zysków przez wydawcę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218035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OTWARTE (WOLNE) LICENCJE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cel – otwarty dostęp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otwarty dostęp – udostępnianie utworów w Internecie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bez ograniczeń technicznych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bez ograniczeń ekonomicznych (za darmo)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eriod"/>
            </a:pPr>
            <a:endParaRPr lang="pl-PL" sz="18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ze względu na uprawnienia udzielone użytkownikom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arenR"/>
            </a:pPr>
            <a:r>
              <a:rPr lang="pl-PL" sz="1800" dirty="0"/>
              <a:t>otwarty dostęp „gratis” – bez udzielania licencji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arenR"/>
            </a:pPr>
            <a:r>
              <a:rPr lang="pl-PL" sz="1800" dirty="0"/>
              <a:t>otwarty dostęp „</a:t>
            </a:r>
            <a:r>
              <a:rPr lang="pl-PL" sz="1800" dirty="0" err="1"/>
              <a:t>libre</a:t>
            </a:r>
            <a:r>
              <a:rPr lang="pl-PL" sz="1800" dirty="0"/>
              <a:t>” – połączony z udzieleniem licencji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60299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Publikacja jako utwór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„Przedmiotem prawa autorskiego jest każdy </a:t>
            </a:r>
            <a:r>
              <a:rPr lang="pl-PL" b="1" dirty="0"/>
              <a:t>przejaw działalności twórczej o indywidualnym charakterze</a:t>
            </a:r>
            <a:r>
              <a:rPr lang="pl-PL" dirty="0"/>
              <a:t>, ustalony w jakiejkolwiek postaci, niezależnie od wartości, przeznaczenia i sposobu wyrażenia (</a:t>
            </a:r>
            <a:r>
              <a:rPr lang="pl-PL" b="1" dirty="0"/>
              <a:t>utwór</a:t>
            </a:r>
            <a:r>
              <a:rPr lang="pl-PL" dirty="0"/>
              <a:t>).” (art. 1 ust. 1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„W szczególności przedmiotem prawa autorskiego są utwory:</a:t>
            </a:r>
            <a:br>
              <a:rPr lang="pl-PL" dirty="0"/>
            </a:br>
            <a:r>
              <a:rPr lang="pl-PL" dirty="0"/>
              <a:t>1) wyrażone słowem, symbolami matematycznymi, znakami graficznymi (literackie, publicystyczne, </a:t>
            </a:r>
            <a:r>
              <a:rPr lang="pl-PL" b="1" dirty="0"/>
              <a:t>naukowe</a:t>
            </a:r>
            <a:r>
              <a:rPr lang="pl-PL" dirty="0"/>
              <a:t>, kartograficzne oraz programy komputerowe)” (art. 1 ust. 2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680690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OTWARTE (WOLNE) LICENCJE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Creative Commons (https://creativecommons.org/)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CC0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CC-BY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CC-BY-SA</a:t>
            </a:r>
            <a:endParaRPr lang="pl-PL" b="1" dirty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CC-BY-NC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CC BY-ND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CC-BY-NC-SA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CC-BY-NC-ND</a:t>
            </a:r>
            <a:endParaRPr lang="en-US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10409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600" spc="-5" dirty="0"/>
              <a:t>CC0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b="1" spc="35" dirty="0">
                <a:solidFill>
                  <a:srgbClr val="515150"/>
                </a:solidFill>
                <a:latin typeface="Roboto"/>
                <a:cs typeface="Roboto"/>
              </a:rPr>
              <a:t>obejmuje:</a:t>
            </a:r>
            <a:r>
              <a:rPr lang="pl-PL" sz="2000" spc="35" dirty="0">
                <a:solidFill>
                  <a:srgbClr val="515150"/>
                </a:solidFill>
                <a:latin typeface="Roboto"/>
                <a:cs typeface="Roboto"/>
              </a:rPr>
              <a:t> prawa autorskie i pokrewne, prawa do ochrony wizerunku i prywatności w zakresie przedstawionym w utworze, prawa </a:t>
            </a:r>
            <a:r>
              <a:rPr lang="pl-PL" sz="2000" i="1" spc="35" dirty="0" err="1">
                <a:solidFill>
                  <a:srgbClr val="515150"/>
                </a:solidFill>
                <a:latin typeface="Roboto"/>
                <a:cs typeface="Roboto"/>
              </a:rPr>
              <a:t>sui</a:t>
            </a:r>
            <a:r>
              <a:rPr lang="pl-PL" sz="2000" i="1" spc="35" dirty="0">
                <a:solidFill>
                  <a:srgbClr val="515150"/>
                </a:solidFill>
                <a:latin typeface="Roboto"/>
                <a:cs typeface="Roboto"/>
              </a:rPr>
              <a:t> </a:t>
            </a:r>
            <a:r>
              <a:rPr lang="pl-PL" sz="2000" i="1" spc="35" dirty="0" err="1">
                <a:solidFill>
                  <a:srgbClr val="515150"/>
                </a:solidFill>
                <a:latin typeface="Roboto"/>
                <a:cs typeface="Roboto"/>
              </a:rPr>
              <a:t>generis</a:t>
            </a:r>
            <a:r>
              <a:rPr lang="pl-PL" sz="2000" i="1" spc="35" dirty="0">
                <a:solidFill>
                  <a:srgbClr val="515150"/>
                </a:solidFill>
                <a:latin typeface="Roboto"/>
                <a:cs typeface="Roboto"/>
              </a:rPr>
              <a:t> do baz danych</a:t>
            </a:r>
            <a:r>
              <a:rPr lang="pl-PL" sz="2000" spc="35" dirty="0">
                <a:solidFill>
                  <a:srgbClr val="515150"/>
                </a:solidFill>
                <a:latin typeface="Roboto"/>
                <a:cs typeface="Roboto"/>
              </a:rPr>
              <a:t>, prawa chroniące przed nieuczciwą konkurencją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b="1" spc="35" dirty="0">
                <a:solidFill>
                  <a:srgbClr val="515150"/>
                </a:solidFill>
                <a:latin typeface="Roboto"/>
                <a:cs typeface="Roboto"/>
              </a:rPr>
              <a:t>nie obejmuje: </a:t>
            </a:r>
            <a:r>
              <a:rPr lang="pl-PL" sz="2000" spc="35" dirty="0">
                <a:solidFill>
                  <a:srgbClr val="515150"/>
                </a:solidFill>
                <a:latin typeface="Roboto"/>
                <a:cs typeface="Roboto"/>
              </a:rPr>
              <a:t>praw wynikających z patentów, praw do znaków towarowych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b="1" spc="35" dirty="0">
                <a:solidFill>
                  <a:srgbClr val="515150"/>
                </a:solidFill>
                <a:latin typeface="Roboto"/>
                <a:cs typeface="Roboto"/>
              </a:rPr>
              <a:t>skutki:</a:t>
            </a:r>
            <a:r>
              <a:rPr lang="pl-PL" sz="2000" spc="35" dirty="0">
                <a:solidFill>
                  <a:srgbClr val="515150"/>
                </a:solidFill>
                <a:latin typeface="Roboto"/>
                <a:cs typeface="Roboto"/>
              </a:rPr>
              <a:t> </a:t>
            </a:r>
          </a:p>
          <a:p>
            <a:pPr marL="983615" marR="5080" lvl="1" indent="-514350">
              <a:spcBef>
                <a:spcPts val="9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1800" spc="35" dirty="0">
                <a:solidFill>
                  <a:srgbClr val="515150"/>
                </a:solidFill>
                <a:latin typeface="Roboto"/>
                <a:cs typeface="Roboto"/>
              </a:rPr>
              <a:t>wygaśnięcie praw i przeniesienie utworu do domeny publicznej; </a:t>
            </a:r>
          </a:p>
          <a:p>
            <a:pPr marL="983615" marR="5080" lvl="1" indent="-514350">
              <a:spcBef>
                <a:spcPts val="9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1800" spc="35" dirty="0">
                <a:solidFill>
                  <a:srgbClr val="515150"/>
                </a:solidFill>
                <a:latin typeface="Roboto"/>
                <a:cs typeface="Roboto"/>
              </a:rPr>
              <a:t>w zakresie w jakim prawo tego nie dopuszcza - udzielenie bezpłatnej, niezbywalnej, niewyłącznej, nieodwołalnej i bezwarunkowej licencji; </a:t>
            </a:r>
          </a:p>
          <a:p>
            <a:pPr marL="983615" marR="5080" lvl="1" indent="-514350">
              <a:spcBef>
                <a:spcPts val="9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1800" spc="35" dirty="0">
                <a:solidFill>
                  <a:srgbClr val="515150"/>
                </a:solidFill>
                <a:latin typeface="Roboto"/>
                <a:cs typeface="Roboto"/>
              </a:rPr>
              <a:t>w zakresie, w jakim taka licencja jest niedopuszczalna </a:t>
            </a:r>
            <a:br>
              <a:rPr lang="pl-PL" sz="1800" spc="35" dirty="0">
                <a:solidFill>
                  <a:srgbClr val="515150"/>
                </a:solidFill>
                <a:latin typeface="Roboto"/>
                <a:cs typeface="Roboto"/>
              </a:rPr>
            </a:br>
            <a:r>
              <a:rPr lang="pl-PL" sz="1800" spc="35" dirty="0">
                <a:solidFill>
                  <a:srgbClr val="515150"/>
                </a:solidFill>
                <a:latin typeface="Roboto"/>
                <a:cs typeface="Roboto"/>
              </a:rPr>
              <a:t>- zobowiązanie do niewykonywania przysługujących praw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14349F2-4425-47C6-948C-3D5986A4C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0302"/>
            <a:ext cx="2031281" cy="71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28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/>
              <a:t>CC-BY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b="1" spc="35" dirty="0">
                <a:solidFill>
                  <a:srgbClr val="515150"/>
                </a:solidFill>
                <a:latin typeface="Roboto"/>
                <a:cs typeface="Roboto"/>
              </a:rPr>
              <a:t>obejmuje:</a:t>
            </a: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 prawa autorskie i pokrewne, prawa </a:t>
            </a:r>
            <a:r>
              <a:rPr lang="pl-PL" sz="1600" i="1" spc="35" dirty="0" err="1">
                <a:solidFill>
                  <a:srgbClr val="515150"/>
                </a:solidFill>
                <a:latin typeface="Roboto"/>
                <a:cs typeface="Roboto"/>
              </a:rPr>
              <a:t>sui</a:t>
            </a:r>
            <a:r>
              <a:rPr lang="pl-PL" sz="1600" i="1" spc="35" dirty="0">
                <a:solidFill>
                  <a:srgbClr val="515150"/>
                </a:solidFill>
                <a:latin typeface="Roboto"/>
                <a:cs typeface="Roboto"/>
              </a:rPr>
              <a:t> </a:t>
            </a:r>
            <a:r>
              <a:rPr lang="pl-PL" sz="1600" i="1" spc="35" dirty="0" err="1">
                <a:solidFill>
                  <a:srgbClr val="515150"/>
                </a:solidFill>
                <a:latin typeface="Roboto"/>
                <a:cs typeface="Roboto"/>
              </a:rPr>
              <a:t>generis</a:t>
            </a: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 do baz danych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b="1" spc="35" dirty="0">
                <a:solidFill>
                  <a:srgbClr val="515150"/>
                </a:solidFill>
                <a:latin typeface="Roboto"/>
                <a:cs typeface="Roboto"/>
              </a:rPr>
              <a:t>nie obejmuje:</a:t>
            </a: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 prawa wynikające z patentów, prawa do znaków towarowych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b="1" spc="35" dirty="0">
                <a:solidFill>
                  <a:srgbClr val="515150"/>
                </a:solidFill>
                <a:latin typeface="Roboto"/>
                <a:cs typeface="Roboto"/>
              </a:rPr>
              <a:t>skutki:</a:t>
            </a: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 nieodpłatna, niewyłączna, licencja na korzystanie i rozpowszechnianie utworu oraz utworów zależnych, bez prawa do udzielania sublicencji; w odniesieniu do praw osobistych - zrzeczenie się albo w razie niedopuszczalności - zobowiązanie do ich niewykonywania; 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obowiązki licencjobiorcy w razie udostępniania utworu: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oznaczenie twórcy,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oznaczenie informacji o prawach autorskich i udzielonej licencji,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oznaczenie wyłączenia gwarancji,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oznaczenie wprowadzonych modyfikacji utworu.</a:t>
            </a:r>
          </a:p>
          <a:p>
            <a:pPr marL="354965" marR="5080" indent="-3429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spc="35" dirty="0">
                <a:solidFill>
                  <a:srgbClr val="515150"/>
                </a:solidFill>
                <a:latin typeface="Roboto"/>
                <a:cs typeface="Roboto"/>
              </a:rPr>
              <a:t>Czas trwania licencji - równy czasowi trwania praw autorskich, jednak licencja wygasa w razie naruszenia jej warunków (z możliwością przywrócenia licencji w razie ich spełnienia).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AA3BAA1-E18E-42E1-8DB1-D0F20BCE1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38" y="542287"/>
            <a:ext cx="2190334" cy="77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11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/>
              <a:t>CC-BY-SA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6128" y="1556792"/>
            <a:ext cx="8229600" cy="5040560"/>
          </a:xfrm>
        </p:spPr>
        <p:txBody>
          <a:bodyPr>
            <a:normAutofit/>
          </a:bodyPr>
          <a:lstStyle/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200" b="1" spc="35" dirty="0">
                <a:solidFill>
                  <a:srgbClr val="515150"/>
                </a:solidFill>
                <a:latin typeface="Roboto"/>
                <a:cs typeface="Roboto"/>
              </a:rPr>
              <a:t>obejmuje:</a:t>
            </a: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 prawa autorskie i pokrewne, prawa </a:t>
            </a:r>
            <a:r>
              <a:rPr lang="pl-PL" sz="1200" i="1" spc="35" dirty="0" err="1">
                <a:solidFill>
                  <a:srgbClr val="515150"/>
                </a:solidFill>
                <a:latin typeface="Roboto"/>
                <a:cs typeface="Roboto"/>
              </a:rPr>
              <a:t>sui</a:t>
            </a:r>
            <a:r>
              <a:rPr lang="pl-PL" sz="1200" i="1" spc="35" dirty="0">
                <a:solidFill>
                  <a:srgbClr val="515150"/>
                </a:solidFill>
                <a:latin typeface="Roboto"/>
                <a:cs typeface="Roboto"/>
              </a:rPr>
              <a:t> </a:t>
            </a:r>
            <a:r>
              <a:rPr lang="pl-PL" sz="1200" i="1" spc="35" dirty="0" err="1">
                <a:solidFill>
                  <a:srgbClr val="515150"/>
                </a:solidFill>
                <a:latin typeface="Roboto"/>
                <a:cs typeface="Roboto"/>
              </a:rPr>
              <a:t>generis</a:t>
            </a:r>
            <a:r>
              <a:rPr lang="pl-PL" sz="1200" i="1" spc="35" dirty="0">
                <a:solidFill>
                  <a:srgbClr val="515150"/>
                </a:solidFill>
                <a:latin typeface="Roboto"/>
                <a:cs typeface="Roboto"/>
              </a:rPr>
              <a:t> </a:t>
            </a: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do baz danych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200" b="1" spc="35" dirty="0">
                <a:solidFill>
                  <a:srgbClr val="515150"/>
                </a:solidFill>
                <a:latin typeface="Roboto"/>
                <a:cs typeface="Roboto"/>
              </a:rPr>
              <a:t>nie obejmuje:</a:t>
            </a: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 prawa wynikające z patentów, prawa do znaków towarowych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200" b="1" spc="35" dirty="0">
                <a:solidFill>
                  <a:srgbClr val="515150"/>
                </a:solidFill>
                <a:latin typeface="Roboto"/>
                <a:cs typeface="Roboto"/>
              </a:rPr>
              <a:t>skutki:</a:t>
            </a: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 nieodpłatna, niewyłączna, licencja na korzystanie i rozpowszechnianie utworu oraz utworów zależnych, bez prawa do udzielania sublicencji; w odniesieniu do praw osobistych - zrzeczenie się albo w razie niedopuszczalności - zobowiązanie do ich niewykonywania; 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obowiązki licencjobiorcy w razie udostępniania utworu: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oznaczenie twórcy,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oznaczenie informacji o prawach autorskich i udzielonej licencji,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oznaczenie wyłączenia gwarancji,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oznaczenie wprowadzonych modyfikacji utworu;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obowiązki licencjobiorcy w razie rozpowszechniania </a:t>
            </a:r>
            <a:r>
              <a:rPr lang="pl-PL" sz="1200" b="1" spc="35" dirty="0">
                <a:solidFill>
                  <a:srgbClr val="515150"/>
                </a:solidFill>
                <a:latin typeface="Roboto"/>
                <a:cs typeface="Roboto"/>
              </a:rPr>
              <a:t>utworu zależnego: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zastosowanie takiej samej licencji (CC-BY-SA) lub kompatybilnej z nią,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udostępnienie licencji dotyczącej utworu zależnego,</a:t>
            </a:r>
          </a:p>
          <a:p>
            <a:pPr marL="926465" marR="5080" lvl="1" indent="-457200" algn="just">
              <a:spcBef>
                <a:spcPts val="90"/>
              </a:spcBef>
              <a:spcAft>
                <a:spcPts val="1200"/>
              </a:spcAft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zakaz stosowania dodatkowych warunków albo zabezpieczeń ograniczających korzystanie z utworu zależnego.</a:t>
            </a:r>
          </a:p>
          <a:p>
            <a:pPr marL="469265" marR="5080" indent="-457200" algn="just">
              <a:spcBef>
                <a:spcPts val="9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200" spc="35" dirty="0">
                <a:solidFill>
                  <a:srgbClr val="515150"/>
                </a:solidFill>
                <a:latin typeface="Roboto"/>
                <a:cs typeface="Roboto"/>
              </a:rPr>
              <a:t>Czas trwania licencji - równy czasowi trwania praw autorskich, jednak licencja wygasa w razie naruszenia jej warunków (z możliwością przywrócenia licencji w razie ich spełnienia).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FB8C50B-8230-46E7-844C-B6C3874C2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41078"/>
            <a:ext cx="2197200" cy="77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23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/>
              <a:t>DZIĘKUJĘ ZA UWAGĘ!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6128" y="1556792"/>
            <a:ext cx="8229600" cy="5040560"/>
          </a:xfrm>
        </p:spPr>
        <p:txBody>
          <a:bodyPr>
            <a:normAutofit/>
          </a:bodyPr>
          <a:lstStyle/>
          <a:p>
            <a:pPr marL="114300" indent="0">
              <a:spcAft>
                <a:spcPts val="1200"/>
              </a:spcAft>
              <a:buNone/>
            </a:pPr>
            <a:endParaRPr lang="pl-PL" sz="2200" dirty="0"/>
          </a:p>
          <a:p>
            <a:pPr marL="114300" indent="0">
              <a:spcAft>
                <a:spcPts val="1200"/>
              </a:spcAft>
              <a:buNone/>
            </a:pPr>
            <a:r>
              <a:rPr lang="pl-PL" sz="2200" b="1" dirty="0"/>
              <a:t>nikodemr@icm.uw.edu.pl</a:t>
            </a:r>
          </a:p>
          <a:p>
            <a:pPr marL="114300" indent="0">
              <a:spcAft>
                <a:spcPts val="1200"/>
              </a:spcAft>
              <a:buNone/>
            </a:pPr>
            <a:endParaRPr lang="pl-PL" sz="2200" b="1" dirty="0"/>
          </a:p>
          <a:p>
            <a:pPr marL="114300" indent="0">
              <a:buNone/>
            </a:pPr>
            <a:r>
              <a:rPr lang="pl-PL" sz="2000" b="1" dirty="0">
                <a:solidFill>
                  <a:schemeClr val="tx1"/>
                </a:solidFill>
              </a:rPr>
              <a:t>CC-BY </a:t>
            </a:r>
          </a:p>
          <a:p>
            <a:pPr marL="114300" indent="0">
              <a:buNone/>
            </a:pPr>
            <a:r>
              <a:rPr lang="pl-PL" sz="2000" b="1" dirty="0">
                <a:solidFill>
                  <a:schemeClr val="tx1"/>
                </a:solidFill>
              </a:rPr>
              <a:t>Treść licencji dostępna na stronie: https://creativecommons.org/licenses/by/4.0/legalcode.pl</a:t>
            </a:r>
          </a:p>
          <a:p>
            <a:pPr marL="114300" indent="0">
              <a:spcAft>
                <a:spcPts val="1200"/>
              </a:spcAft>
              <a:buNone/>
            </a:pP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189317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Publikacja jako utwór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artykuł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tytuł artykułu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tytuł zbioru artykułów (książki, czasopisma)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okładka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opis bibliograficzny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słowa kluczowe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streszczenie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spis treści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układ artykułów w zbiorze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03099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PRAWA AUTORSKIEGO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rodzaj prawa własności intelektualnej – konstrukcja prawna wzorowana na własności rzeczy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„Jeżeli ustawa nie stanowi inaczej, twórcy przysługuje </a:t>
            </a:r>
            <a:r>
              <a:rPr lang="pl-PL" b="1" dirty="0"/>
              <a:t>wyłączne prawo do korzystania z utworu i rozporządzania nim</a:t>
            </a:r>
            <a:r>
              <a:rPr lang="pl-PL" dirty="0"/>
              <a:t> na wszystkich polach eksploatacji oraz do wynagrodzenia za korzystanie z utworu.” (art. 17 </a:t>
            </a:r>
            <a:r>
              <a:rPr lang="pl-PL" dirty="0" err="1"/>
              <a:t>pr.aut</a:t>
            </a:r>
            <a:r>
              <a:rPr lang="pl-PL" dirty="0"/>
              <a:t>.)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powstaje z mocy prawa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uprawniony (albo kilku) i nieograniczona liczba zobowiązanych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w razie naruszenia – sankcje cywilnoprawne i karne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zasada </a:t>
            </a:r>
            <a:r>
              <a:rPr lang="pl-PL" sz="2200" dirty="0" err="1"/>
              <a:t>terytorializmu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69850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AUTORSKIE PRAWA MAJĄTKOWE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treść</a:t>
            </a:r>
          </a:p>
          <a:p>
            <a:pPr marL="754380" lvl="1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korzystanie z utworu</a:t>
            </a:r>
          </a:p>
          <a:p>
            <a:pPr marL="754380" lvl="1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rozporządzanie utworem</a:t>
            </a:r>
          </a:p>
          <a:p>
            <a:pPr marL="754380" lvl="1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wynagrodzenie za korzystanie z utworu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zbywalność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przeniesienie praw 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licencja</a:t>
            </a:r>
          </a:p>
          <a:p>
            <a:pPr marL="868680" lvl="1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1800" dirty="0"/>
              <a:t>dziedziczenie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terminowość – z czasem wygasają</a:t>
            </a:r>
          </a:p>
        </p:txBody>
      </p:sp>
    </p:spTree>
    <p:extLst>
      <p:ext uri="{BB962C8B-B14F-4D97-AF65-F5344CB8AC3E}">
        <p14:creationId xmlns:p14="http://schemas.microsoft.com/office/powerpoint/2010/main" val="188422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Autorskie Prawa Majątkowe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obejmują tzw. pola eksploatacji – sposoby korzystania z utworu o samodzielnym znaczeniu ekonomicznym</a:t>
            </a:r>
          </a:p>
          <a:p>
            <a:r>
              <a:rPr lang="pl-PL" sz="1800" dirty="0"/>
              <a:t>„Odrębne pola eksploatacji stanowią w szczególności: </a:t>
            </a:r>
          </a:p>
          <a:p>
            <a:pPr marL="114300" indent="0">
              <a:buNone/>
            </a:pPr>
            <a:r>
              <a:rPr lang="pl-PL" sz="1800" dirty="0"/>
              <a:t>1) w zakresie utrwalania i zwielokrotniania utworu – wytwarzanie określoną techniką egzemplarzy utworu, w tym techniką drukarską, reprograficzną, zapisu magnetycznego oraz techniką cyfrową; </a:t>
            </a:r>
          </a:p>
          <a:p>
            <a:pPr marL="114300" indent="0">
              <a:buNone/>
            </a:pPr>
            <a:r>
              <a:rPr lang="pl-PL" sz="1800" dirty="0"/>
              <a:t>2) w zakresie obrotu oryginałem albo egzemplarzami, na których utwór utrwalono – wprowadzanie do obrotu, użyczenie lub najem oryginału albo egzemplarzy; </a:t>
            </a:r>
          </a:p>
          <a:p>
            <a:pPr marL="114300" indent="0">
              <a:buNone/>
            </a:pPr>
            <a:r>
              <a:rPr lang="pl-PL" sz="1800" dirty="0"/>
              <a:t>3) w zakresie rozpowszechniania utworu w sposób inny niż określony w pkt 2 – publiczne wykonanie, wystawienie, wyświetlenie, odtworzenie oraz nadawanie i reemitowanie, a także publiczne udostępnianie utworu w taki sposób, aby każdy mógł mieć do niego dostęp w miejscu i w czasie przez siebie wybranym.” (art. 50 </a:t>
            </a:r>
            <a:r>
              <a:rPr lang="pl-PL" sz="1800" dirty="0" err="1"/>
              <a:t>pr.aut</a:t>
            </a:r>
            <a:r>
              <a:rPr lang="pl-PL" sz="18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2597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AUTORSKIE PRAWA OSOBISTE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300" dirty="0"/>
              <a:t>treść – „chronią nieograniczoną w czasie i niepodlegającą zrzeczeniu się lub zbyciu więź twórcy z utworem, a w szczególności prawo do: </a:t>
            </a:r>
          </a:p>
          <a:p>
            <a:pPr marL="411480" lvl="1" indent="0">
              <a:buNone/>
            </a:pPr>
            <a:r>
              <a:rPr lang="pl-PL" sz="2300" dirty="0"/>
              <a:t>1) autorstwa utworu; </a:t>
            </a:r>
          </a:p>
          <a:p>
            <a:pPr marL="411480" lvl="1" indent="0">
              <a:buNone/>
            </a:pPr>
            <a:r>
              <a:rPr lang="pl-PL" sz="2300" dirty="0"/>
              <a:t>2) oznaczenia utworu swoim nazwiskiem lub pseudonimem albo do udostępniania go anonimowo; </a:t>
            </a:r>
          </a:p>
          <a:p>
            <a:pPr marL="411480" lvl="1" indent="0">
              <a:buNone/>
            </a:pPr>
            <a:r>
              <a:rPr lang="pl-PL" sz="2300" dirty="0"/>
              <a:t>3) nienaruszalności treści i formy utworu oraz jego rzetelnego wykorzystania; </a:t>
            </a:r>
          </a:p>
          <a:p>
            <a:pPr marL="411480" lvl="1" indent="0">
              <a:buNone/>
            </a:pPr>
            <a:r>
              <a:rPr lang="pl-PL" sz="2300" dirty="0"/>
              <a:t>4) decydowania o pierwszym udostępnieniu utworu publiczności; </a:t>
            </a:r>
          </a:p>
          <a:p>
            <a:pPr marL="411480" lvl="1" indent="0">
              <a:buNone/>
            </a:pPr>
            <a:r>
              <a:rPr lang="pl-PL" sz="2300" dirty="0"/>
              <a:t>5) nadzoru nad sposobem korzystania z utworu.” </a:t>
            </a:r>
            <a:br>
              <a:rPr lang="pl-PL" sz="2300" dirty="0"/>
            </a:br>
            <a:r>
              <a:rPr lang="pl-PL" sz="2300" dirty="0"/>
              <a:t>(art. 16 </a:t>
            </a:r>
            <a:r>
              <a:rPr lang="pl-PL" sz="2300" dirty="0" err="1"/>
              <a:t>pr.aut</a:t>
            </a:r>
            <a:r>
              <a:rPr lang="pl-PL" sz="2300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81785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AUTORSKIE PRAWA OSOBISTE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niezbywalne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nieograniczone czasowo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/>
              <a:t>w praktyce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zobowiązanie się do niewykonywania praw osobistych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upoważnienie innej osoby do wykonywania praw osobistych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00275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AUTORSKIE DO PUBLIKACJI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102" y="1628800"/>
            <a:ext cx="8229600" cy="470073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700" dirty="0"/>
              <a:t>„Prawo autorskie przysługuje twórcy, o ile ustawa nie stanowi inaczej.” (art. 8 ust. 1 </a:t>
            </a:r>
            <a:r>
              <a:rPr lang="pl-PL" sz="1700" dirty="0" err="1"/>
              <a:t>pr.aut</a:t>
            </a:r>
            <a:r>
              <a:rPr lang="pl-PL" sz="1700" dirty="0"/>
              <a:t>.)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700" dirty="0"/>
              <a:t>tzw. </a:t>
            </a:r>
            <a:r>
              <a:rPr lang="pl-PL" sz="1700" dirty="0" err="1"/>
              <a:t>ghostwriting</a:t>
            </a:r>
            <a:r>
              <a:rPr lang="pl-PL" sz="1700" dirty="0"/>
              <a:t>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700" dirty="0"/>
              <a:t>działalność promotora 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700" dirty="0"/>
              <a:t>„Domniemywa się, że twórcą jest osoba, której nazwisko w tym charakterze uwidoczniono na egzemplarzach utworu lub której autorstwo podano do publicznej wiadomości w jakikolwiek inny sposób w związku z rozpowszechnianiem utworu.” (art. 8 ust. 2 </a:t>
            </a:r>
            <a:r>
              <a:rPr lang="pl-PL" sz="1700" dirty="0" err="1"/>
              <a:t>pr.aut</a:t>
            </a:r>
            <a:r>
              <a:rPr lang="pl-PL" sz="1700" dirty="0"/>
              <a:t>.)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700" dirty="0"/>
              <a:t>nie ma zastosowania przepis o utworach pracowniczych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700" dirty="0"/>
              <a:t>„Jeżeli ustawa lub umowa o pracę nie stanowią inaczej, pracodawca, którego pracownik stworzył utwór w wyniku wykonywania obowiązków ze stosunku pracy, nabywa z chwilą przyjęcia utworu autorskie prawa majątkowe w granicach wynikających z celu umowy o pracę i zgodnego zamiaru stron.” (art. 12 ust. 1 </a:t>
            </a:r>
            <a:r>
              <a:rPr lang="pl-PL" sz="1700" dirty="0" err="1"/>
              <a:t>pr.aut</a:t>
            </a:r>
            <a:r>
              <a:rPr lang="pl-PL" sz="17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288819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689</TotalTime>
  <Words>2007</Words>
  <Application>Microsoft Office PowerPoint</Application>
  <PresentationFormat>Pokaz na ekranie (4:3)</PresentationFormat>
  <Paragraphs>157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Century Gothic</vt:lpstr>
      <vt:lpstr>Roboto</vt:lpstr>
      <vt:lpstr>Wingdings</vt:lpstr>
      <vt:lpstr>Apteka</vt:lpstr>
      <vt:lpstr>Publikacje naukowe  z perspektywy prawa autorskiego</vt:lpstr>
      <vt:lpstr>Publikacja jako utwór</vt:lpstr>
      <vt:lpstr>Publikacja jako utwór</vt:lpstr>
      <vt:lpstr>CECHY PRAWA AUTORSKIEGO</vt:lpstr>
      <vt:lpstr>AUTORSKIE PRAWA MAJĄTKOWE</vt:lpstr>
      <vt:lpstr>Autorskie Prawa Majątkowe</vt:lpstr>
      <vt:lpstr>AUTORSKIE PRAWA OSOBISTE</vt:lpstr>
      <vt:lpstr>AUTORSKIE PRAWA OSOBISTE</vt:lpstr>
      <vt:lpstr>PRAWA AUTORSKIE DO PUBLIKACJI</vt:lpstr>
      <vt:lpstr>PRAWA AUTORSKIE DO PUBLIKACJI</vt:lpstr>
      <vt:lpstr>SZCZEGÓLNE UPRAWNIENIA DO UTWORÓW NAUKOWYCH</vt:lpstr>
      <vt:lpstr>SZCZEGÓLNE UPRAWNIENIA DO UTWORÓW NAUKOWYCH</vt:lpstr>
      <vt:lpstr>SZCZEGÓLNE UPRAWNIENIA DO UTWORÓW NAUKOWYCH</vt:lpstr>
      <vt:lpstr>PRAWO CYTATU</vt:lpstr>
      <vt:lpstr>DOZWOLONY UŻYTEK NAUKOWY</vt:lpstr>
      <vt:lpstr>PUBLIKOWANIE UTWORÓW NAUKOWYCH  – KONSTRUKCJA PRAWNA</vt:lpstr>
      <vt:lpstr>PUBLIKOWANIE UTWORÓW NAUKOWYCH  – KONSTRUKCJA PRAWNA</vt:lpstr>
      <vt:lpstr>PUBLIKOWANIE UTWORÓW NAUKOWYCH  – KONSTRUKCJA PRAWNA</vt:lpstr>
      <vt:lpstr>OTWARTE (WOLNE) LICENCJE</vt:lpstr>
      <vt:lpstr>OTWARTE (WOLNE) LICENCJE</vt:lpstr>
      <vt:lpstr>CC0</vt:lpstr>
      <vt:lpstr>CC-BY</vt:lpstr>
      <vt:lpstr>CC-BY-SA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UMoWY W OBROCIE GOSPODARCZYM</dc:title>
  <dc:creator>nrycko</dc:creator>
  <cp:lastModifiedBy>Rycko Nikodem</cp:lastModifiedBy>
  <cp:revision>373</cp:revision>
  <dcterms:created xsi:type="dcterms:W3CDTF">2019-11-21T11:38:58Z</dcterms:created>
  <dcterms:modified xsi:type="dcterms:W3CDTF">2020-01-15T23:15:46Z</dcterms:modified>
</cp:coreProperties>
</file>